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7" r:id="rId4"/>
  </p:sldMasterIdLst>
  <p:notesMasterIdLst>
    <p:notesMasterId r:id="rId41"/>
  </p:notesMasterIdLst>
  <p:handoutMasterIdLst>
    <p:handoutMasterId r:id="rId42"/>
  </p:handoutMasterIdLst>
  <p:sldIdLst>
    <p:sldId id="303" r:id="rId5"/>
    <p:sldId id="309" r:id="rId6"/>
    <p:sldId id="256" r:id="rId7"/>
    <p:sldId id="311" r:id="rId8"/>
    <p:sldId id="259" r:id="rId9"/>
    <p:sldId id="265" r:id="rId10"/>
    <p:sldId id="264" r:id="rId11"/>
    <p:sldId id="263" r:id="rId12"/>
    <p:sldId id="262" r:id="rId13"/>
    <p:sldId id="261" r:id="rId14"/>
    <p:sldId id="266" r:id="rId15"/>
    <p:sldId id="307" r:id="rId16"/>
    <p:sldId id="267" r:id="rId17"/>
    <p:sldId id="272" r:id="rId18"/>
    <p:sldId id="276" r:id="rId19"/>
    <p:sldId id="310" r:id="rId20"/>
    <p:sldId id="292" r:id="rId21"/>
    <p:sldId id="306" r:id="rId22"/>
    <p:sldId id="293" r:id="rId23"/>
    <p:sldId id="294" r:id="rId24"/>
    <p:sldId id="278" r:id="rId25"/>
    <p:sldId id="287" r:id="rId26"/>
    <p:sldId id="288" r:id="rId27"/>
    <p:sldId id="295" r:id="rId28"/>
    <p:sldId id="289" r:id="rId29"/>
    <p:sldId id="296" r:id="rId30"/>
    <p:sldId id="297" r:id="rId31"/>
    <p:sldId id="298" r:id="rId32"/>
    <p:sldId id="299" r:id="rId33"/>
    <p:sldId id="290" r:id="rId34"/>
    <p:sldId id="300" r:id="rId35"/>
    <p:sldId id="301" r:id="rId36"/>
    <p:sldId id="279" r:id="rId37"/>
    <p:sldId id="280" r:id="rId38"/>
    <p:sldId id="308" r:id="rId39"/>
    <p:sldId id="304" r:id="rId40"/>
  </p:sldIdLst>
  <p:sldSz cx="9144000" cy="6858000" type="screen4x3"/>
  <p:notesSz cx="6858000" cy="9117013"/>
  <p:custDataLst>
    <p:tags r:id="rId4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5726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9900"/>
    <a:srgbClr val="9999FF"/>
    <a:srgbClr val="990033"/>
    <a:srgbClr val="A50021"/>
    <a:srgbClr val="990000"/>
    <a:srgbClr val="800000"/>
    <a:srgbClr val="932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9" autoAdjust="0"/>
    <p:restoredTop sz="66966" autoAdjust="0"/>
  </p:normalViewPr>
  <p:slideViewPr>
    <p:cSldViewPr snapToObjects="1">
      <p:cViewPr varScale="1">
        <p:scale>
          <a:sx n="46" d="100"/>
          <a:sy n="46" d="100"/>
        </p:scale>
        <p:origin x="119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00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75" d="100"/>
          <a:sy n="75" d="100"/>
        </p:scale>
        <p:origin x="2346" y="-546"/>
      </p:cViewPr>
      <p:guideLst>
        <p:guide orient="horz" pos="5726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6"/>
          <p:cNvSpPr>
            <a:spLocks noChangeArrowheads="1"/>
          </p:cNvSpPr>
          <p:nvPr/>
        </p:nvSpPr>
        <p:spPr bwMode="auto">
          <a:xfrm>
            <a:off x="819150" y="8705850"/>
            <a:ext cx="521811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315" tIns="46657" rIns="93315" bIns="46657" anchor="b"/>
          <a:lstStyle>
            <a:lvl1pPr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34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800" i="1">
                <a:latin typeface="Times New Roman" panose="02020603050405020304" pitchFamily="18" charset="0"/>
              </a:rPr>
              <a:t>Basic Marketing – Chapter 6</a:t>
            </a:r>
          </a:p>
          <a:p>
            <a:pPr algn="ctr" eaLnBrk="1" hangingPunct="1"/>
            <a:r>
              <a:rPr lang="en-US" altLang="en-US" sz="800" i="1">
                <a:latin typeface="Times New Roman" panose="02020603050405020304" pitchFamily="18" charset="0"/>
              </a:rPr>
              <a:t>Handout 6-</a:t>
            </a:r>
            <a:fld id="{AE2941CC-FC69-4911-99E5-E4BF18E37FF9}" type="slidenum">
              <a:rPr lang="en-US" altLang="en-US" sz="800" i="1">
                <a:latin typeface="Times New Roman" panose="02020603050405020304" pitchFamily="18" charset="0"/>
              </a:rPr>
              <a:pPr algn="ctr" eaLnBrk="1" hangingPunct="1"/>
              <a:t>‹#›</a:t>
            </a:fld>
            <a:endParaRPr lang="en-US" altLang="en-US" sz="800" i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071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/>
                <a:latin typeface="Time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  <a:latin typeface="Time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6575" y="531813"/>
            <a:ext cx="2355850" cy="1766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30700"/>
            <a:ext cx="5029200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876300" y="8705850"/>
            <a:ext cx="510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800" i="1">
                <a:latin typeface="Times New Roman" panose="02020603050405020304" pitchFamily="18" charset="0"/>
              </a:defRPr>
            </a:lvl1pPr>
          </a:lstStyle>
          <a:p>
            <a:r>
              <a:rPr lang="en-US" altLang="en-US"/>
              <a:t>Multimedia Lecture Support Package to Accompany Basic Marketing</a:t>
            </a:r>
          </a:p>
          <a:p>
            <a:r>
              <a:rPr lang="en-US" altLang="en-US"/>
              <a:t>Lecture Script 6-</a:t>
            </a:r>
            <a:fld id="{D6EE6A7A-802C-4482-B9FE-21DA2D4718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407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-12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smtClean="0"/>
              <a:t>Multimedia Lecture Support Package to Accompany Basic Marketing</a:t>
            </a:r>
          </a:p>
          <a:p>
            <a:r>
              <a:rPr lang="en-US" altLang="en-US" smtClean="0"/>
              <a:t>Lecture Script 6-</a:t>
            </a:r>
            <a:fld id="{D6EE6A7A-802C-4482-B9FE-21DA2D47182B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212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00">
                <a:latin typeface="Times New Roman" panose="02020603050405020304" pitchFamily="18" charset="0"/>
              </a:rPr>
              <a:t>Multimedia Lecture Support Package to Accompany Basic Marketing</a:t>
            </a:r>
          </a:p>
          <a:p>
            <a:pPr eaLnBrk="1" hangingPunct="1"/>
            <a:r>
              <a:rPr lang="en-US" altLang="en-US" sz="800">
                <a:latin typeface="Times New Roman" panose="02020603050405020304" pitchFamily="18" charset="0"/>
              </a:rPr>
              <a:t>Lecture Script 6-</a:t>
            </a:r>
            <a:fld id="{C651AB7A-B233-4294-966E-99BE9EF178E7}" type="slidenum">
              <a:rPr lang="en-US" altLang="en-US" sz="800">
                <a:latin typeface="Times New Roman" panose="02020603050405020304" pitchFamily="18" charset="0"/>
              </a:rPr>
              <a:pPr eaLnBrk="1" hangingPunct="1"/>
              <a:t>6</a:t>
            </a:fld>
            <a:endParaRPr lang="en-US" altLang="en-US" sz="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60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2521224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673624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"/>
          <p:cNvSpPr>
            <a:spLocks noGrp="1"/>
          </p:cNvSpPr>
          <p:nvPr>
            <p:ph type="body" sz="quarter" idx="10"/>
          </p:nvPr>
        </p:nvSpPr>
        <p:spPr>
          <a:xfrm>
            <a:off x="228600" y="3359424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704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26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410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67400" y="67056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65598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26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410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>
              <a:spcAft>
                <a:spcPts val="800"/>
              </a:spcAft>
              <a:defRPr sz="1800"/>
            </a:lvl3pPr>
            <a:lvl4pPr marL="1600200" indent="-22860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67400" y="67056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  <p:sp>
        <p:nvSpPr>
          <p:cNvPr id="7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0773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McGraw-Hill Education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90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126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4102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67400" y="67056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93644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524000"/>
            <a:ext cx="7048500" cy="1470025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9718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86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_Title Only (Title can be hidd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20711" y="228600"/>
            <a:ext cx="9185423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867400" y="67056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73839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8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867400" y="65532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rgbClr val="6A6A6A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60611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67100" y="6629400"/>
            <a:ext cx="220980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 smtClean="0"/>
              <a:t>Jump back to slide containing original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1066800"/>
            <a:ext cx="8229600" cy="556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680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or_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0" hasCustomPrompt="1"/>
          </p:nvPr>
        </p:nvSpPr>
        <p:spPr>
          <a:xfrm>
            <a:off x="5867400" y="6553200"/>
            <a:ext cx="3276600" cy="152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100">
                <a:solidFill>
                  <a:schemeClr val="bg1"/>
                </a:solidFill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95684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8" y="1676400"/>
            <a:ext cx="8594725" cy="464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345488" y="6242050"/>
            <a:ext cx="685800" cy="285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  <a:p>
            <a:r>
              <a:rPr lang="en-US" altLang="en-US"/>
              <a:t>1-</a:t>
            </a:r>
            <a:fld id="{AEDA5C06-F333-4927-9CC4-380F8C91E7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7846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685800" cy="4095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B9E4053-6D54-47CE-93A1-46B3FDE2F7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50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096000" y="6430089"/>
            <a:ext cx="3048000" cy="123111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81063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6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098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356350"/>
            <a:ext cx="685800" cy="4095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15EE1-700F-4373-A926-421AA42A8C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30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439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439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144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Box 20"/>
          <p:cNvSpPr txBox="1"/>
          <p:nvPr userDrawn="1"/>
        </p:nvSpPr>
        <p:spPr>
          <a:xfrm>
            <a:off x="3733800" y="5410201"/>
            <a:ext cx="514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Stephen B. Castleberry | John F. Tanner Jr.</a:t>
            </a:r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57200" y="6400800"/>
            <a:ext cx="8229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0" kern="1200" dirty="0" smtClean="0">
                <a:solidFill>
                  <a:schemeClr val="bg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Copyright © 2014 McGraw-Hill Education. All rights reserved. No reproduction or distribution without the prior written consent of McGraw-Hill Education.</a:t>
            </a:r>
            <a:endParaRPr lang="en-US" sz="1000" b="0" kern="1200" dirty="0">
              <a:solidFill>
                <a:schemeClr val="bg1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567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0828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51530FD-C305-454B-B10D-C2A2408B010F}" type="datetime1">
              <a:rPr lang="en-US"/>
              <a:pPr>
                <a:defRPr/>
              </a:pPr>
              <a:t>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071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ounded Rectangle 3"/>
          <p:cNvSpPr/>
          <p:nvPr userDrawn="1"/>
        </p:nvSpPr>
        <p:spPr>
          <a:xfrm>
            <a:off x="91440" y="96520"/>
            <a:ext cx="8961120" cy="6664960"/>
          </a:xfrm>
          <a:prstGeom prst="roundRect">
            <a:avLst>
              <a:gd name="adj" fmla="val 1735"/>
            </a:avLst>
          </a:prstGeom>
          <a:gradFill flip="none" rotWithShape="1">
            <a:gsLst>
              <a:gs pos="72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mpd="sng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81000"/>
            <a:ext cx="5372896" cy="487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 userDrawn="1"/>
        </p:nvSpPr>
        <p:spPr>
          <a:xfrm>
            <a:off x="3733800" y="5410200"/>
            <a:ext cx="5145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Stephen B. Castleberry | John F. Tanner Jr.</a:t>
            </a:r>
          </a:p>
        </p:txBody>
      </p:sp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457200" y="6400800"/>
            <a:ext cx="8229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2014 McGraw-Hill Education. All rights reserved. No reproduction or distribution without the prior written consent of McGraw-Hill Education.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2971800" cy="2743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8654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77"/>
          <a:stretch>
            <a:fillRect/>
          </a:stretch>
        </p:blipFill>
        <p:spPr bwMode="auto">
          <a:xfrm>
            <a:off x="0" y="0"/>
            <a:ext cx="1681163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77"/>
          <a:stretch>
            <a:fillRect/>
          </a:stretch>
        </p:blipFill>
        <p:spPr bwMode="auto">
          <a:xfrm>
            <a:off x="7467600" y="0"/>
            <a:ext cx="1681163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 userDrawn="1"/>
        </p:nvSpPr>
        <p:spPr bwMode="auto">
          <a:xfrm>
            <a:off x="8258175" y="6507163"/>
            <a:ext cx="809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1000">
                <a:latin typeface="Times New Roman" panose="02020603050405020304" pitchFamily="18" charset="0"/>
              </a:rPr>
              <a:t>1-</a:t>
            </a:r>
            <a:fld id="{4B74B31C-A600-407C-B378-FE6E37F610FB}" type="slidenum">
              <a:rPr lang="en-US" altLang="en-US" sz="1000">
                <a:latin typeface="Times New Roman" panose="02020603050405020304" pitchFamily="18" charset="0"/>
              </a:rPr>
              <a:pPr algn="r" eaLnBrk="1" hangingPunct="1"/>
              <a:t>‹#›</a:t>
            </a:fld>
            <a:endParaRPr lang="en-US" altLang="en-US" sz="1000">
              <a:latin typeface="Times New Roman" panose="02020603050405020304" pitchFamily="18" charset="0"/>
            </a:endParaRP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81163" y="1828800"/>
            <a:ext cx="5786437" cy="1143000"/>
          </a:xfrm>
          <a:prstGeom prst="rect">
            <a:avLst/>
          </a:prstGeom>
        </p:spPr>
        <p:txBody>
          <a:bodyPr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15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81163" y="3581400"/>
            <a:ext cx="5786437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0693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0" y="6430089"/>
            <a:ext cx="3048000" cy="123111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386145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0" y="6430089"/>
            <a:ext cx="3048000" cy="123111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490172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59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0" y="6430089"/>
            <a:ext cx="3048000" cy="123111"/>
          </a:xfrm>
          <a:prstGeom prst="rect">
            <a:avLst/>
          </a:prstGeom>
          <a:noFill/>
        </p:spPr>
        <p:txBody>
          <a:bodyPr wrap="square" lIns="0" tIns="0" rIns="45720" bIns="0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bg1"/>
                </a:solidFill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80669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032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_Content with Lef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04800"/>
            <a:ext cx="5111751" cy="6179819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0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705600"/>
            <a:ext cx="3048000" cy="152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 smtClean="0"/>
              <a:t>Insert Photo Credit Here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5445125" y="6488875"/>
            <a:ext cx="1371600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 smtClean="0"/>
              <a:t>Jump to long 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374445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  <a:prstGeom prst="rect">
            <a:avLst/>
          </a:prstGeo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2200"/>
            </a:lvl2pPr>
            <a:lvl3pPr>
              <a:spcAft>
                <a:spcPts val="800"/>
              </a:spcAft>
              <a:defRPr sz="1800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6705600"/>
            <a:ext cx="3048000" cy="152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 smtClean="0"/>
              <a:t>Insert Photo Credit Here</a:t>
            </a:r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 userDrawn="1">
            <p:ph type="sldNum" sz="quarter" idx="4"/>
          </p:nvPr>
        </p:nvSpPr>
        <p:spPr bwMode="auto">
          <a:xfrm>
            <a:off x="8458200" y="6242050"/>
            <a:ext cx="685800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2-</a:t>
            </a:r>
            <a:fld id="{48205C13-D114-43CB-92F1-A4D3D099D615}" type="slidenum">
              <a:rPr lang="en-US" smtClean="0"/>
              <a:pPr/>
              <a:t>‹#›</a:t>
            </a:fld>
            <a:endParaRPr lang="en-US" dirty="0" smtClean="0"/>
          </a:p>
        </p:txBody>
      </p:sp>
      <p:sp>
        <p:nvSpPr>
          <p:cNvPr id="8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0773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McGraw-Hill Education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18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: McGraw-Hill Educatio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2000" cy="762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248400"/>
            <a:ext cx="9144000" cy="503767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Picture 11" descr="Tagline: Because learning changes everything.™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" y="6351925"/>
            <a:ext cx="3223119" cy="272375"/>
          </a:xfrm>
          <a:prstGeom prst="rect">
            <a:avLst/>
          </a:prstGeom>
        </p:spPr>
      </p:pic>
      <p:sp>
        <p:nvSpPr>
          <p:cNvPr id="6" name="Slide Number Placeholder 2"/>
          <p:cNvSpPr>
            <a:spLocks noGrp="1"/>
          </p:cNvSpPr>
          <p:nvPr userDrawn="1">
            <p:ph type="sldNum" sz="quarter" idx="4"/>
          </p:nvPr>
        </p:nvSpPr>
        <p:spPr bwMode="auto">
          <a:xfrm>
            <a:off x="8458200" y="6242050"/>
            <a:ext cx="685800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2-</a:t>
            </a:r>
            <a:fld id="{48205C13-D114-43CB-92F1-A4D3D099D61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4692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6" r:id="rId2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slide" Target="slide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" y="2673624"/>
            <a:ext cx="4472364" cy="609600"/>
          </a:xfrm>
        </p:spPr>
        <p:txBody>
          <a:bodyPr/>
          <a:lstStyle/>
          <a:p>
            <a:r>
              <a:rPr lang="en-US" dirty="0" smtClean="0"/>
              <a:t>Chapter 2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body" sz="quarter" idx="10"/>
          </p:nvPr>
        </p:nvSpPr>
        <p:spPr>
          <a:xfrm>
            <a:off x="228600" y="3359424"/>
            <a:ext cx="4472364" cy="685800"/>
          </a:xfrm>
        </p:spPr>
        <p:txBody>
          <a:bodyPr/>
          <a:lstStyle/>
          <a:p>
            <a:pPr algn="ctr"/>
            <a:r>
              <a:rPr lang="en-US" altLang="en-US" sz="3200" dirty="0">
                <a:latin typeface="+mj-lt"/>
              </a:rPr>
              <a:t>Leader Development</a:t>
            </a:r>
            <a:endParaRPr lang="en-US" sz="3200" dirty="0">
              <a:latin typeface="+mj-lt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7800" y="912825"/>
            <a:ext cx="3602736" cy="4740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/>
        </p:nvSpPr>
        <p:spPr>
          <a:xfrm>
            <a:off x="0" y="67340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auto">
              <a:spcAft>
                <a:spcPts val="0"/>
              </a:spcAft>
              <a:buNone/>
              <a:defRPr/>
            </a:pPr>
            <a:r>
              <a:rPr lang="en-US" dirty="0" smtClean="0"/>
              <a:t>© </a:t>
            </a:r>
            <a:r>
              <a:rPr lang="en-US" dirty="0"/>
              <a:t>McGraw-Hill Education. All rights reserved. Authorized only for instructor use in the classroom. No reproduction or further distribution permitted without the prior written consent of McGraw-Hill Education.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91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Perception and Action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Research shows that perceptions and biases affect supervisors’ actions toward poorly performing subordinates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IN" dirty="0" smtClean="0"/>
              <a:t>Self-fulfilling prophecy is a perceptual </a:t>
            </a:r>
            <a:r>
              <a:rPr lang="en-IN" dirty="0"/>
              <a:t>variable that can </a:t>
            </a:r>
            <a:r>
              <a:rPr lang="en-IN" dirty="0" smtClean="0"/>
              <a:t>affect </a:t>
            </a:r>
            <a:r>
              <a:rPr lang="en-IN" dirty="0"/>
              <a:t>actions </a:t>
            </a:r>
            <a:endParaRPr lang="en-US" altLang="en-US" sz="2400" dirty="0" smtClean="0"/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b="1" dirty="0">
                <a:solidFill>
                  <a:srgbClr val="C00000"/>
                </a:solidFill>
              </a:rPr>
              <a:t>S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elf-fulfilling prophecy</a:t>
            </a:r>
            <a:r>
              <a:rPr lang="en-US" altLang="en-US" sz="2200" dirty="0" smtClean="0">
                <a:solidFill>
                  <a:srgbClr val="C00000"/>
                </a:solidFill>
              </a:rPr>
              <a:t>: </a:t>
            </a:r>
            <a:r>
              <a:rPr lang="en-US" altLang="en-US" sz="2200" dirty="0"/>
              <a:t>O</a:t>
            </a:r>
            <a:r>
              <a:rPr lang="en-US" altLang="en-US" sz="2200" dirty="0" smtClean="0"/>
              <a:t>ccurs when one's expectations or predictions play a causal role in bringing about the events he or she predicts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altLang="en-US" sz="2000" dirty="0" smtClean="0"/>
              <a:t>Having expectations about others can subtly influence our actions, and these actions can, in turn, affect the way others behave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Reflection and Leadership Development</a:t>
            </a:r>
          </a:p>
        </p:txBody>
      </p:sp>
      <p:sp>
        <p:nvSpPr>
          <p:cNvPr id="13315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altLang="en-US" sz="2400" dirty="0" smtClean="0"/>
              <a:t>Reflection offers leaders insights about framing problems differently, viewing situations from multiple perspectives, and understanding subordinates better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altLang="en-US" sz="2400" dirty="0" smtClean="0"/>
              <a:t>Leaders tend to ignore reflection because they lack time or they lack awareness of its value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altLang="en-US" dirty="0"/>
              <a:t>Leadership </a:t>
            </a:r>
            <a:r>
              <a:rPr lang="en-US" altLang="en-US" dirty="0" smtClean="0"/>
              <a:t>development can </a:t>
            </a:r>
            <a:r>
              <a:rPr lang="en-US" altLang="en-US" dirty="0"/>
              <a:t>be enhanced by raising </a:t>
            </a:r>
            <a:r>
              <a:rPr lang="en-US" altLang="en-US" dirty="0" smtClean="0"/>
              <a:t>implicit </a:t>
            </a:r>
            <a:r>
              <a:rPr lang="en-US" altLang="en-US" dirty="0"/>
              <a:t>beliefs to conscious </a:t>
            </a:r>
            <a:r>
              <a:rPr lang="en-US" altLang="en-US" dirty="0" smtClean="0"/>
              <a:t>awareness in order to aid thoughtful reflection</a:t>
            </a:r>
            <a:endParaRPr lang="en-US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Intentional reflection </a:t>
            </a:r>
            <a:r>
              <a:rPr lang="en-US" dirty="0" smtClean="0"/>
              <a:t>may prompt one to </a:t>
            </a:r>
            <a:r>
              <a:rPr lang="en-US" dirty="0"/>
              <a:t>see potential benefits in experience not initially considered relevant to leadership </a:t>
            </a:r>
            <a:endParaRPr lang="en-US" altLang="en-US" sz="2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Archetypes of Leadership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Teacher and mentor</a:t>
            </a:r>
            <a:endParaRPr lang="en-US" dirty="0"/>
          </a:p>
          <a:p>
            <a:r>
              <a:rPr lang="en-US" dirty="0" smtClean="0"/>
              <a:t>Father and judge</a:t>
            </a:r>
          </a:p>
          <a:p>
            <a:r>
              <a:rPr lang="en-US" dirty="0" smtClean="0"/>
              <a:t>Warrior and knight</a:t>
            </a:r>
            <a:endParaRPr lang="en-US" dirty="0"/>
          </a:p>
          <a:p>
            <a:r>
              <a:rPr lang="en-US" dirty="0" smtClean="0"/>
              <a:t>Revolutionary and crusader</a:t>
            </a:r>
          </a:p>
          <a:p>
            <a:r>
              <a:rPr lang="en-US" dirty="0" smtClean="0"/>
              <a:t>Visionary and alchemist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9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Single- and Double-Loop Learning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b="1" dirty="0" smtClean="0">
                <a:solidFill>
                  <a:srgbClr val="C00000"/>
                </a:solidFill>
              </a:rPr>
              <a:t>Single-loop</a:t>
            </a:r>
            <a:r>
              <a:rPr lang="en-US" altLang="en-US" sz="2400" dirty="0" smtClean="0">
                <a:solidFill>
                  <a:srgbClr val="C00000"/>
                </a:solidFill>
              </a:rPr>
              <a:t> </a:t>
            </a:r>
            <a:r>
              <a:rPr lang="en-US" altLang="en-US" sz="2400" dirty="0" smtClean="0"/>
              <a:t>learners seek relatively little feedback that may significantly confront their fundamental ideas or actions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Individuals learn only about subjects within the comfort zone of their belief systems</a:t>
            </a:r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2400" b="1" dirty="0" smtClean="0">
              <a:solidFill>
                <a:srgbClr val="C00000"/>
              </a:solidFill>
            </a:endParaRPr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b="1" dirty="0" smtClean="0">
                <a:solidFill>
                  <a:srgbClr val="C00000"/>
                </a:solidFill>
              </a:rPr>
              <a:t>Double-loop</a:t>
            </a:r>
            <a:r>
              <a:rPr lang="en-US" altLang="en-US" sz="2400" dirty="0" smtClean="0"/>
              <a:t> learning involves being willing to confront one’s own views and inviting others to do the same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Mastering double-loop learning is viewed as learning how to learn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/>
              <a:t>Learning is enhanced </a:t>
            </a:r>
            <a:r>
              <a:rPr lang="en-US" altLang="en-US" sz="2200" dirty="0" smtClean="0"/>
              <a:t>through a </a:t>
            </a:r>
            <a:r>
              <a:rPr lang="en-US" altLang="en-US" sz="2200" dirty="0"/>
              <a:t>practice of systematic </a:t>
            </a:r>
            <a:r>
              <a:rPr lang="en-US" altLang="en-US" sz="2200" dirty="0" smtClean="0"/>
              <a:t>reflection or 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after event reviews </a:t>
            </a:r>
            <a:r>
              <a:rPr lang="en-US" altLang="en-US" sz="2200" dirty="0" smtClean="0"/>
              <a:t>or 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A E </a:t>
            </a:r>
            <a:r>
              <a:rPr lang="en-US" altLang="en-US" sz="2200" b="1" dirty="0" err="1" smtClean="0">
                <a:solidFill>
                  <a:srgbClr val="C00000"/>
                </a:solidFill>
              </a:rPr>
              <a:t>Rs</a:t>
            </a:r>
            <a:endParaRPr lang="en-US" altLang="en-US" sz="22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 smtClean="0"/>
              <a:t>         Making the Most of One's Leadership Experiences: Learning to Learn from Experience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400" dirty="0" smtClean="0"/>
              <a:t>Learning events and developmental experiences that punctuate one’s life are stressful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400" dirty="0" smtClean="0"/>
              <a:t>Being able to go against the grain of one’s personal historical success requires a strong commitment to learning and a willingness to let go of the fear of failure and the unknown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400" dirty="0" smtClean="0"/>
              <a:t>To be successful, learning must continue throughout life and beyond the completion of one’s formal education</a:t>
            </a:r>
            <a:endParaRPr lang="en-US" altLang="en-US" sz="2400" i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Leader Development in College, 1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Programs on leadership studies are being offered by many higher education institutions and colleges</a:t>
            </a:r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Leadership programs should be multidisciplinary and should cultivate values represented in the broader field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b="1" dirty="0" smtClean="0">
                <a:solidFill>
                  <a:srgbClr val="C00000"/>
                </a:solidFill>
              </a:rPr>
              <a:t>Service learning </a:t>
            </a:r>
            <a:r>
              <a:rPr lang="en-US" altLang="en-US" sz="2200" dirty="0" smtClean="0"/>
              <a:t>is used to inculcate values such as </a:t>
            </a:r>
            <a:r>
              <a:rPr lang="en-US" sz="2200" dirty="0"/>
              <a:t>social responsibility and the expectation to become engaged in one’s community </a:t>
            </a:r>
            <a:endParaRPr lang="en-US" sz="2200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Should </a:t>
            </a:r>
            <a:r>
              <a:rPr lang="en-US" altLang="en-US" sz="2200" dirty="0"/>
              <a:t>focus on </a:t>
            </a:r>
            <a:r>
              <a:rPr lang="en-US" altLang="en-US" sz="2200" dirty="0" smtClean="0"/>
              <a:t>expected developmental </a:t>
            </a:r>
            <a:r>
              <a:rPr lang="en-US" altLang="en-US" sz="2200" dirty="0"/>
              <a:t>outcomes, with associated assessment and evaluation to </a:t>
            </a:r>
            <a:r>
              <a:rPr lang="en-US" altLang="en-US" sz="2200" dirty="0" smtClean="0"/>
              <a:t>determine program effectiveness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Leader Development in College, 2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500"/>
              </a:spcBef>
              <a:spcAft>
                <a:spcPts val="600"/>
              </a:spcAft>
              <a:buNone/>
            </a:pPr>
            <a:r>
              <a:rPr lang="en-US" dirty="0" smtClean="0"/>
              <a:t>Different leader </a:t>
            </a:r>
            <a:r>
              <a:rPr lang="en-US" dirty="0"/>
              <a:t>development methods may be used beyond service learning </a:t>
            </a:r>
            <a:endParaRPr lang="en-US" altLang="en-US" dirty="0" smtClean="0"/>
          </a:p>
          <a:p>
            <a:pPr>
              <a:spcBef>
                <a:spcPts val="500"/>
              </a:spcBef>
              <a:spcAft>
                <a:spcPts val="600"/>
              </a:spcAft>
            </a:pPr>
            <a:r>
              <a:rPr lang="en-US" altLang="en-US" sz="2200" dirty="0" smtClean="0"/>
              <a:t>Some courses or program </a:t>
            </a:r>
            <a:r>
              <a:rPr lang="en-US" altLang="en-US" sz="2200" dirty="0"/>
              <a:t>elements might involve </a:t>
            </a:r>
            <a:r>
              <a:rPr lang="en-US" altLang="en-US" sz="2200" b="1" dirty="0">
                <a:solidFill>
                  <a:srgbClr val="C00000"/>
                </a:solidFill>
              </a:rPr>
              <a:t>individualized feedback</a:t>
            </a:r>
            <a:r>
              <a:rPr lang="en-US" altLang="en-US" sz="2200" dirty="0">
                <a:solidFill>
                  <a:srgbClr val="C00000"/>
                </a:solidFill>
              </a:rPr>
              <a:t> </a:t>
            </a:r>
            <a:r>
              <a:rPr lang="en-US" altLang="en-US" sz="2200" dirty="0"/>
              <a:t>to </a:t>
            </a:r>
            <a:r>
              <a:rPr lang="en-US" altLang="en-US" sz="2200" dirty="0" smtClean="0"/>
              <a:t>students </a:t>
            </a:r>
            <a:r>
              <a:rPr lang="en-US" sz="2200" dirty="0"/>
              <a:t>in the form </a:t>
            </a:r>
            <a:r>
              <a:rPr lang="en-US" sz="2200" dirty="0" smtClean="0"/>
              <a:t>of:</a:t>
            </a:r>
          </a:p>
          <a:p>
            <a:pPr marL="0" indent="0">
              <a:spcBef>
                <a:spcPts val="500"/>
              </a:spcBef>
              <a:spcAft>
                <a:spcPts val="600"/>
              </a:spcAft>
              <a:buNone/>
            </a:pPr>
            <a:endParaRPr lang="en-US" sz="2200" dirty="0" smtClean="0"/>
          </a:p>
          <a:p>
            <a:pPr lvl="1"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Personality, intelligence</a:t>
            </a:r>
            <a:r>
              <a:rPr lang="en-US" dirty="0"/>
              <a:t>, values, or interest test scores </a:t>
            </a:r>
            <a:endParaRPr lang="en-US" dirty="0" smtClean="0"/>
          </a:p>
          <a:p>
            <a:pPr lvl="1"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Leadership </a:t>
            </a:r>
            <a:r>
              <a:rPr lang="en-US" dirty="0"/>
              <a:t>behavior ratings </a:t>
            </a:r>
            <a:endParaRPr lang="en-US" altLang="en-US" dirty="0"/>
          </a:p>
          <a:p>
            <a:pPr>
              <a:spcBef>
                <a:spcPts val="500"/>
              </a:spcBef>
              <a:spcAft>
                <a:spcPts val="600"/>
              </a:spcAft>
            </a:pPr>
            <a:r>
              <a:rPr lang="en-US" altLang="en-US" sz="2200" b="1" dirty="0" smtClean="0">
                <a:solidFill>
                  <a:srgbClr val="C00000"/>
                </a:solidFill>
              </a:rPr>
              <a:t>Case studies</a:t>
            </a:r>
            <a:r>
              <a:rPr lang="en-US" altLang="en-US" sz="2200" dirty="0" smtClean="0">
                <a:solidFill>
                  <a:srgbClr val="C00000"/>
                </a:solidFill>
              </a:rPr>
              <a:t> </a:t>
            </a:r>
            <a:r>
              <a:rPr lang="en-US" altLang="en-US" sz="2200" dirty="0" smtClean="0"/>
              <a:t>and 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role playing </a:t>
            </a:r>
            <a:r>
              <a:rPr lang="en-US" altLang="en-US" sz="2200" dirty="0" smtClean="0"/>
              <a:t>are used as vehicles for leadership discussions</a:t>
            </a:r>
          </a:p>
          <a:p>
            <a:pPr>
              <a:spcBef>
                <a:spcPts val="500"/>
              </a:spcBef>
            </a:pPr>
            <a:r>
              <a:rPr lang="en-US" altLang="en-US" sz="2200" b="1" dirty="0" smtClean="0">
                <a:solidFill>
                  <a:srgbClr val="C00000"/>
                </a:solidFill>
              </a:rPr>
              <a:t>Simulations</a:t>
            </a:r>
            <a:r>
              <a:rPr lang="en-US" altLang="en-US" sz="2200" dirty="0" smtClean="0"/>
              <a:t> </a:t>
            </a:r>
            <a:r>
              <a:rPr lang="en-US" altLang="en-US" sz="2200" dirty="0"/>
              <a:t>and </a:t>
            </a:r>
            <a:r>
              <a:rPr lang="en-US" altLang="en-US" sz="2200" b="1" dirty="0">
                <a:solidFill>
                  <a:srgbClr val="C00000"/>
                </a:solidFill>
              </a:rPr>
              <a:t>games</a:t>
            </a:r>
            <a:r>
              <a:rPr lang="en-US" altLang="en-US" sz="2200" b="1" dirty="0"/>
              <a:t> </a:t>
            </a:r>
            <a:r>
              <a:rPr lang="en-US" altLang="en-US" sz="2200" dirty="0" smtClean="0"/>
              <a:t>are </a:t>
            </a:r>
            <a:r>
              <a:rPr lang="en-US" sz="2200" dirty="0" smtClean="0"/>
              <a:t>structured </a:t>
            </a:r>
            <a:r>
              <a:rPr lang="en-US" sz="2200" dirty="0"/>
              <a:t>activities designed to </a:t>
            </a:r>
            <a:r>
              <a:rPr lang="en-US" sz="2200" dirty="0" smtClean="0"/>
              <a:t>mirror </a:t>
            </a:r>
            <a:r>
              <a:rPr lang="en-US" sz="2200" dirty="0"/>
              <a:t>the challenges or decisions commonly faced in the work environment 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60974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      Leader Development in Organizational Settings, 1 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 smtClean="0"/>
              <a:t>Organization-based leadership programs benefit both the individual and the organization</a:t>
            </a:r>
            <a:endParaRPr lang="en-US" altLang="en-US" dirty="0"/>
          </a:p>
          <a:p>
            <a:r>
              <a:rPr lang="en-US" altLang="en-US" sz="2400" dirty="0" smtClean="0"/>
              <a:t>Research indicates that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return on investment</a:t>
            </a:r>
            <a:r>
              <a:rPr lang="en-US" altLang="en-US" dirty="0">
                <a:solidFill>
                  <a:srgbClr val="C00000"/>
                </a:solidFill>
              </a:rPr>
              <a:t> </a:t>
            </a:r>
            <a:r>
              <a:rPr lang="en-US" altLang="en-US" dirty="0" smtClean="0"/>
              <a:t>or R O I</a:t>
            </a:r>
            <a:r>
              <a:rPr lang="en-US" altLang="en-US" sz="2400" dirty="0" smtClean="0"/>
              <a:t> for investments used in leadership development are both positive and substantial</a:t>
            </a:r>
          </a:p>
          <a:p>
            <a:r>
              <a:rPr lang="en-US" altLang="en-US" sz="2400" dirty="0" smtClean="0"/>
              <a:t>Numerous leadership training programs are aimed at leaders and supervisors in industry and public service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 </a:t>
            </a:r>
            <a:r>
              <a:rPr lang="en-US" altLang="en-US" sz="3200" dirty="0" smtClean="0"/>
              <a:t>     Leader </a:t>
            </a:r>
            <a:r>
              <a:rPr lang="en-US" altLang="en-US" sz="3200" dirty="0"/>
              <a:t>Development in Organizational Settings, 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Program content depends on the organization level of </a:t>
            </a:r>
            <a:r>
              <a:rPr lang="en-US" altLang="en-US" dirty="0" smtClean="0"/>
              <a:t>participants</a:t>
            </a:r>
            <a:endParaRPr lang="en-US" altLang="en-US" sz="2200" dirty="0" smtClean="0"/>
          </a:p>
          <a:p>
            <a:r>
              <a:rPr lang="en-US" altLang="en-US" sz="2200" dirty="0" smtClean="0"/>
              <a:t>First-level </a:t>
            </a:r>
            <a:r>
              <a:rPr lang="en-US" altLang="en-US" sz="2200" dirty="0"/>
              <a:t>supervisors</a:t>
            </a:r>
          </a:p>
          <a:p>
            <a:r>
              <a:rPr lang="en-US" altLang="en-US" sz="2200" dirty="0"/>
              <a:t>Mid-level managers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23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       Leader Development in Organizational Settings,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en-US" sz="2400" dirty="0" smtClean="0"/>
              <a:t>Programs for first-level supervisors use lectures, case studies, and role-playing exercises to improve supervisory skills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200" dirty="0" smtClean="0"/>
              <a:t>Focus on: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/>
              <a:t>Training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/>
              <a:t>Monitoring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/>
              <a:t>G</a:t>
            </a:r>
            <a:r>
              <a:rPr lang="en-US" sz="2000" dirty="0" smtClean="0"/>
              <a:t>iving feedback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000" dirty="0" smtClean="0"/>
              <a:t>Conducting performance reviews</a:t>
            </a:r>
          </a:p>
          <a:p>
            <a:pPr lvl="1" indent="-342900" eaLnBrk="1" hangingPunct="1">
              <a:spcBef>
                <a:spcPts val="1200"/>
              </a:spcBef>
              <a:spcAft>
                <a:spcPts val="600"/>
              </a:spcAft>
              <a:defRPr/>
            </a:pPr>
            <a:endParaRPr lang="en-US" sz="2000" dirty="0" smtClean="0"/>
          </a:p>
          <a:p>
            <a:pPr lvl="1" indent="-342900" eaLnBrk="1" hangingPunct="1">
              <a:spcBef>
                <a:spcPts val="1200"/>
              </a:spcBef>
              <a:spcAft>
                <a:spcPts val="600"/>
              </a:spcAft>
              <a:defRPr/>
            </a:pPr>
            <a:endParaRPr lang="en-US" sz="2000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400"/>
              </a:spcBef>
              <a:spcAft>
                <a:spcPts val="200"/>
              </a:spcAft>
            </a:pPr>
            <a:r>
              <a:rPr lang="en-US" dirty="0" smtClean="0"/>
              <a:t>Introduction</a:t>
            </a:r>
          </a:p>
          <a:p>
            <a:pPr>
              <a:spcBef>
                <a:spcPts val="400"/>
              </a:spcBef>
              <a:spcAft>
                <a:spcPts val="200"/>
              </a:spcAft>
            </a:pPr>
            <a:r>
              <a:rPr lang="en-US" dirty="0" smtClean="0"/>
              <a:t>The action, observation, and reflection model</a:t>
            </a:r>
          </a:p>
          <a:p>
            <a:pPr>
              <a:spcBef>
                <a:spcPts val="400"/>
              </a:spcBef>
              <a:spcAft>
                <a:spcPts val="200"/>
              </a:spcAft>
            </a:pPr>
            <a:r>
              <a:rPr lang="en-US" dirty="0" smtClean="0"/>
              <a:t>The key role of perception in the spiral of experience</a:t>
            </a:r>
          </a:p>
          <a:p>
            <a:pPr>
              <a:spcBef>
                <a:spcPts val="400"/>
              </a:spcBef>
              <a:spcAft>
                <a:spcPts val="200"/>
              </a:spcAft>
            </a:pPr>
            <a:r>
              <a:rPr lang="en-US" dirty="0" smtClean="0"/>
              <a:t>Reflection and leadership development </a:t>
            </a:r>
          </a:p>
          <a:p>
            <a:pPr>
              <a:spcBef>
                <a:spcPts val="400"/>
              </a:spcBef>
              <a:spcAft>
                <a:spcPts val="200"/>
              </a:spcAft>
            </a:pPr>
            <a:r>
              <a:rPr lang="en-US" dirty="0" smtClean="0"/>
              <a:t>Making the most of your leadership experiences: learning to learn from experience </a:t>
            </a:r>
          </a:p>
          <a:p>
            <a:pPr>
              <a:spcBef>
                <a:spcPts val="400"/>
              </a:spcBef>
              <a:spcAft>
                <a:spcPts val="200"/>
              </a:spcAft>
            </a:pPr>
            <a:r>
              <a:rPr lang="en-US" dirty="0" smtClean="0"/>
              <a:t>Building your own leadership self-image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26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       Leader Development in Organizational Settings, 3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Mid-level manager programs use individualized feedback, case studies, presentations, role playing, simulations, and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in-basket exercises </a:t>
            </a:r>
            <a:r>
              <a:rPr lang="en-US" altLang="en-US" sz="2400" dirty="0" smtClean="0"/>
              <a:t>to improve: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en-US" altLang="en-US" sz="2200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Interpersonal skills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Oral and written communication skills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Time management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Planning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Goal setting</a:t>
            </a:r>
          </a:p>
          <a:p>
            <a:endParaRPr lang="en-US" alt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      Leader Development in Organizational Settings, 4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5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Conger states that a multi-tiered approach is effective and should focus on personal growth, skill building, feedback, and conceptual awareness</a:t>
            </a:r>
          </a:p>
          <a:p>
            <a:pPr marL="0" indent="0" eaLnBrk="1" hangingPunct="1">
              <a:spcBef>
                <a:spcPts val="500"/>
              </a:spcBef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Bef>
                <a:spcPts val="500"/>
              </a:spcBef>
              <a:buNone/>
            </a:pPr>
            <a:r>
              <a:rPr lang="en-US" dirty="0"/>
              <a:t>Some approaches to leadership development emphasize individualized feedback about each person’s strengths and </a:t>
            </a:r>
            <a:r>
              <a:rPr lang="en-US" dirty="0" smtClean="0"/>
              <a:t>weaknesses based </a:t>
            </a:r>
            <a:r>
              <a:rPr lang="en-US" dirty="0"/>
              <a:t>on standardized assessment </a:t>
            </a:r>
            <a:r>
              <a:rPr lang="en-US" dirty="0" smtClean="0"/>
              <a:t>methods</a:t>
            </a:r>
            <a:endParaRPr lang="en-US" altLang="en-US" sz="2400" dirty="0" smtClean="0"/>
          </a:p>
          <a:p>
            <a:pPr>
              <a:spcBef>
                <a:spcPts val="500"/>
              </a:spcBef>
              <a:spcAft>
                <a:spcPts val="600"/>
              </a:spcAft>
            </a:pPr>
            <a:r>
              <a:rPr lang="en-US" altLang="en-US" sz="2200" dirty="0" smtClean="0"/>
              <a:t>Others emphasize that leader development in the twenty-first century must occur in more lifelike situations and contexts</a:t>
            </a:r>
          </a:p>
          <a:p>
            <a:pPr marL="0" indent="0" eaLnBrk="1" hangingPunct="1">
              <a:spcBef>
                <a:spcPts val="500"/>
              </a:spcBef>
              <a:spcAft>
                <a:spcPts val="60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5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Leadership programs for senior executives and C E </a:t>
            </a:r>
            <a:r>
              <a:rPr lang="en-US" altLang="en-US" sz="2400" dirty="0" err="1" smtClean="0"/>
              <a:t>Os</a:t>
            </a:r>
            <a:r>
              <a:rPr lang="en-US" altLang="en-US" sz="2400" dirty="0" smtClean="0"/>
              <a:t> focus on strategic planning, public relations, and interpersonal skills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Training Programs and Action Learning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dirty="0" smtClean="0"/>
              <a:t>Traditional </a:t>
            </a:r>
            <a:r>
              <a:rPr lang="en-US" altLang="en-US" sz="2400" b="1" dirty="0" smtClean="0">
                <a:solidFill>
                  <a:srgbClr val="C00000"/>
                </a:solidFill>
              </a:rPr>
              <a:t>training programs</a:t>
            </a:r>
            <a:r>
              <a:rPr lang="en-US" altLang="en-US" sz="2400" b="1" dirty="0" smtClean="0"/>
              <a:t> </a:t>
            </a:r>
            <a:r>
              <a:rPr lang="en-US" altLang="en-US" sz="2400" dirty="0" smtClean="0"/>
              <a:t>involve personnel taking leadership classes during work hours</a:t>
            </a:r>
          </a:p>
          <a:p>
            <a:r>
              <a:rPr lang="en-US" altLang="en-US" sz="2200" dirty="0" smtClean="0"/>
              <a:t>Such training addresses common leadership issues, but its artificial nature makes it difficult to transfer concepts to actual work situations</a:t>
            </a:r>
            <a:endParaRPr lang="en-US" altLang="en-US" sz="2200" dirty="0"/>
          </a:p>
          <a:p>
            <a:pPr marL="0" indent="0">
              <a:buNone/>
            </a:pPr>
            <a:endParaRPr lang="en-US" altLang="en-US" sz="2200" dirty="0"/>
          </a:p>
          <a:p>
            <a:pPr marL="0" indent="0">
              <a:buNone/>
            </a:pPr>
            <a:r>
              <a:rPr lang="en-US" altLang="en-US" b="1" dirty="0" smtClean="0">
                <a:solidFill>
                  <a:srgbClr val="C00000"/>
                </a:solidFill>
              </a:rPr>
              <a:t>Action learning </a:t>
            </a:r>
            <a:r>
              <a:rPr lang="en-US" altLang="en-US" dirty="0" smtClean="0"/>
              <a:t>involves the use of actual work issues and challenges as the developmental activity itself</a:t>
            </a:r>
          </a:p>
          <a:p>
            <a:r>
              <a:rPr lang="en-US" altLang="en-US" sz="2200" dirty="0" smtClean="0"/>
              <a:t>Works on the philosophy that best learning involves learning by doing</a:t>
            </a:r>
          </a:p>
          <a:p>
            <a:r>
              <a:rPr lang="en-US" sz="2200" dirty="0" smtClean="0"/>
              <a:t>Conducted </a:t>
            </a:r>
            <a:r>
              <a:rPr lang="en-US" sz="2200" dirty="0"/>
              <a:t>in teams of work colleagues who are addressing real company challenges </a:t>
            </a:r>
            <a:endParaRPr lang="en-US" altLang="en-US" sz="22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Development Planning, 1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400" dirty="0" smtClean="0"/>
              <a:t>To make enduring behavioral changes, leaders must provide positive answers to the following five questions:</a:t>
            </a:r>
          </a:p>
          <a:p>
            <a:pPr lvl="1"/>
            <a:endParaRPr lang="en-US" altLang="en-US" sz="2000" dirty="0" smtClean="0"/>
          </a:p>
          <a:p>
            <a:r>
              <a:rPr lang="en-US" altLang="en-US" sz="2200" dirty="0" smtClean="0"/>
              <a:t>Do leaders know which of their behaviors need to change?</a:t>
            </a:r>
          </a:p>
          <a:p>
            <a:r>
              <a:rPr lang="en-US" altLang="en-US" sz="2200" dirty="0" smtClean="0"/>
              <a:t>Is the leader motivated to change these behaviors?</a:t>
            </a:r>
          </a:p>
          <a:p>
            <a:r>
              <a:rPr lang="en-US" altLang="en-US" sz="2200" dirty="0" smtClean="0"/>
              <a:t>Do leaders have plans in place for changing targeted behaviors? </a:t>
            </a:r>
          </a:p>
          <a:p>
            <a:r>
              <a:rPr lang="en-US" altLang="en-US" sz="2200" dirty="0" smtClean="0"/>
              <a:t>Do leaders have opportunities to practice new skills?</a:t>
            </a:r>
          </a:p>
          <a:p>
            <a:r>
              <a:rPr lang="en-US" altLang="en-US" sz="2200" dirty="0" smtClean="0"/>
              <a:t>Are leaders held accountable for changing targeted behaviors?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Development Planning, 2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 smtClean="0"/>
              <a:t>Good development plans are constantly being revised as new skills are learned or new opportunities to develop skills become available</a:t>
            </a:r>
          </a:p>
          <a:p>
            <a:r>
              <a:rPr lang="en-US" altLang="en-US" dirty="0"/>
              <a:t>P</a:t>
            </a:r>
            <a:r>
              <a:rPr lang="en-US" altLang="en-US" sz="2400" dirty="0" smtClean="0"/>
              <a:t>rovides a methodology for leaders to improve their behavior even as they go about their daily work activities</a:t>
            </a:r>
          </a:p>
          <a:p>
            <a:endParaRPr lang="en-US" altLang="en-US" sz="2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Coaching, 1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altLang="en-US" dirty="0"/>
              <a:t>K</a:t>
            </a:r>
            <a:r>
              <a:rPr lang="en-US" altLang="en-US" sz="2400" dirty="0" smtClean="0"/>
              <a:t>ey leadership skill that can help leaders improve the bench strength of the group and retain high-quality followers</a:t>
            </a:r>
          </a:p>
          <a:p>
            <a:pPr marL="0" indent="0">
              <a:spcAft>
                <a:spcPts val="600"/>
              </a:spcAft>
              <a:buNone/>
            </a:pPr>
            <a:endParaRPr lang="en-US" altLang="en-US" sz="2400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n-US" altLang="en-US" dirty="0"/>
              <a:t>P</a:t>
            </a:r>
            <a:r>
              <a:rPr lang="en-US" altLang="en-US" sz="2400" dirty="0" smtClean="0"/>
              <a:t>rocess of equipping people with the tools, knowledge, and opportunities that they need to develop and become more successful</a:t>
            </a:r>
          </a:p>
          <a:p>
            <a:pPr marL="0" indent="0">
              <a:spcAft>
                <a:spcPts val="600"/>
              </a:spcAft>
              <a:buNone/>
            </a:pPr>
            <a:endParaRPr lang="en-US" altLang="en-US" sz="2400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n-US" altLang="en-US" dirty="0"/>
              <a:t>T</a:t>
            </a:r>
            <a:r>
              <a:rPr lang="en-US" altLang="en-US" sz="2400" dirty="0" smtClean="0"/>
              <a:t>ypes of coaching</a:t>
            </a:r>
          </a:p>
          <a:p>
            <a:pPr>
              <a:spcAft>
                <a:spcPts val="600"/>
              </a:spcAft>
            </a:pPr>
            <a:r>
              <a:rPr lang="en-US" altLang="en-US" sz="2200" b="1" dirty="0">
                <a:solidFill>
                  <a:srgbClr val="C00000"/>
                </a:solidFill>
              </a:rPr>
              <a:t>Informal 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coaching</a:t>
            </a:r>
            <a:r>
              <a:rPr lang="en-US" altLang="en-US" sz="2200" dirty="0" smtClean="0">
                <a:solidFill>
                  <a:srgbClr val="C00000"/>
                </a:solidFill>
              </a:rPr>
              <a:t>: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 </a:t>
            </a:r>
            <a:r>
              <a:rPr lang="en-US" altLang="en-US" sz="2200" dirty="0" smtClean="0"/>
              <a:t>Takes </a:t>
            </a:r>
            <a:r>
              <a:rPr lang="en-US" altLang="en-US" sz="2200" dirty="0"/>
              <a:t>place whenever a leader helps followers to change their </a:t>
            </a:r>
            <a:r>
              <a:rPr lang="en-US" altLang="en-US" sz="2200" dirty="0" smtClean="0"/>
              <a:t>behaviors</a:t>
            </a:r>
          </a:p>
          <a:p>
            <a:pPr>
              <a:spcAft>
                <a:spcPts val="600"/>
              </a:spcAft>
            </a:pPr>
            <a:r>
              <a:rPr lang="en-US" altLang="en-US" sz="2200" b="1" dirty="0">
                <a:solidFill>
                  <a:srgbClr val="C00000"/>
                </a:solidFill>
              </a:rPr>
              <a:t>Formal coaching </a:t>
            </a:r>
            <a:r>
              <a:rPr lang="en-US" altLang="en-US" sz="2200" dirty="0" smtClean="0"/>
              <a:t>programs: Designed </a:t>
            </a:r>
            <a:r>
              <a:rPr lang="en-US" altLang="en-US" sz="2200" dirty="0"/>
              <a:t>for the specific needs and goals of individual executives and managers in leadership </a:t>
            </a:r>
            <a:r>
              <a:rPr lang="en-US" altLang="en-US" sz="2200" dirty="0" smtClean="0"/>
              <a:t>positions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 dirty="0" smtClean="0"/>
              <a:t>Peterson and Hicks: Steps in Informal Coaching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Forging a partnership</a:t>
            </a:r>
          </a:p>
          <a:p>
            <a:r>
              <a:rPr lang="en-US" altLang="en-US" dirty="0" smtClean="0"/>
              <a:t>Inspiring commitment</a:t>
            </a:r>
          </a:p>
          <a:p>
            <a:r>
              <a:rPr lang="en-US" altLang="en-US" dirty="0" smtClean="0"/>
              <a:t>Growing skills</a:t>
            </a:r>
          </a:p>
          <a:p>
            <a:r>
              <a:rPr lang="en-US" altLang="en-US" dirty="0" smtClean="0"/>
              <a:t>Promoting persistence</a:t>
            </a:r>
          </a:p>
          <a:p>
            <a:r>
              <a:rPr lang="en-US" altLang="en-US" dirty="0" smtClean="0"/>
              <a:t>Shaping the environment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Informal Coaching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 smtClean="0"/>
              <a:t>Process can be used to diagnose why behavioral change is not occurring and what can be done about it</a:t>
            </a:r>
          </a:p>
          <a:p>
            <a:r>
              <a:rPr lang="en-US" altLang="en-US" sz="2400" dirty="0" smtClean="0"/>
              <a:t>Can and does occur anywhere in the organization</a:t>
            </a:r>
            <a:r>
              <a:rPr lang="en-US" altLang="en-US" dirty="0"/>
              <a:t> </a:t>
            </a:r>
            <a:r>
              <a:rPr lang="en-US" altLang="en-US" dirty="0" smtClean="0"/>
              <a:t>and </a:t>
            </a:r>
            <a:r>
              <a:rPr lang="en-US" altLang="en-US" sz="2400" dirty="0" smtClean="0"/>
              <a:t>is effective for both high-performing and low-performing followers</a:t>
            </a:r>
          </a:p>
          <a:p>
            <a:r>
              <a:rPr lang="en-US" altLang="en-US" sz="2400" dirty="0" smtClean="0"/>
              <a:t>Increases in difficulty when it occurs either remotely or across cultures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Features of Formal Coaching, 1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400"/>
              </a:spcAft>
              <a:buNone/>
            </a:pPr>
            <a:r>
              <a:rPr lang="en-US" altLang="en-US" dirty="0" smtClean="0"/>
              <a:t>One-on-one relationship between manager and coach lasts from six months to more than a year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US" altLang="en-US" sz="2200" dirty="0" smtClean="0"/>
              <a:t>Process begins with an assessment of the manager to clarify development needs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US" altLang="en-US" sz="2200" dirty="0" smtClean="0"/>
              <a:t>Coach and manager meet regularly to build skills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US" altLang="en-US" sz="2200" dirty="0" smtClean="0"/>
              <a:t>Role plays and videotape are used extensively, and coaches provide immediate feedback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US" altLang="en-US" sz="2200" dirty="0" smtClean="0"/>
              <a:t>Outcomes of coaching programs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000" dirty="0" smtClean="0"/>
              <a:t>Clarification </a:t>
            </a:r>
            <a:r>
              <a:rPr lang="en-US" sz="2000" dirty="0"/>
              <a:t>of managers’ </a:t>
            </a:r>
            <a:r>
              <a:rPr lang="en-US" sz="2000" dirty="0" smtClean="0"/>
              <a:t>values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000" dirty="0" smtClean="0"/>
              <a:t>Identification </a:t>
            </a:r>
            <a:r>
              <a:rPr lang="en-US" sz="2000" dirty="0"/>
              <a:t>of discrepancies between </a:t>
            </a:r>
            <a:r>
              <a:rPr lang="en-US" sz="2000" dirty="0" smtClean="0"/>
              <a:t>managers’ espoused </a:t>
            </a:r>
            <a:r>
              <a:rPr lang="en-US" sz="2000" dirty="0"/>
              <a:t>values and their actual </a:t>
            </a:r>
            <a:r>
              <a:rPr lang="en-US" sz="2000" dirty="0" smtClean="0"/>
              <a:t>behaviors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sz="2000" dirty="0" smtClean="0"/>
              <a:t>Development </a:t>
            </a:r>
            <a:r>
              <a:rPr lang="en-US" sz="2000" dirty="0"/>
              <a:t>of strategies to better align </a:t>
            </a:r>
            <a:r>
              <a:rPr lang="en-US" sz="2000" dirty="0" smtClean="0"/>
              <a:t>managers’ behaviors </a:t>
            </a:r>
            <a:r>
              <a:rPr lang="en-US" sz="2000" dirty="0"/>
              <a:t>with their values </a:t>
            </a:r>
            <a:endParaRPr lang="en-US" altLang="en-US" sz="2000" dirty="0" smtClean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endParaRPr lang="en-US" altLang="en-US" sz="2000" dirty="0" smtClean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endParaRPr lang="en-US" altLang="en-US" sz="2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Features of Formal Coaching, </a:t>
            </a:r>
            <a:r>
              <a:rPr lang="en-US" altLang="en-US" sz="3200" dirty="0" smtClean="0"/>
              <a:t>2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 smtClean="0"/>
              <a:t>Formal coaching programs can cost more than 100,000 dollars</a:t>
            </a:r>
          </a:p>
          <a:p>
            <a:r>
              <a:rPr lang="en-US" altLang="en-US" sz="2400" dirty="0" smtClean="0"/>
              <a:t>Coaching may be more effective at changing behavior than more traditional learning and training approaches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Leader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Leadership and learning are indispensable to each other</a:t>
            </a:r>
          </a:p>
          <a:p>
            <a:r>
              <a:rPr lang="en-US" altLang="en-US" sz="2200" dirty="0"/>
              <a:t>John F. Kennedy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Mentoring, 1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/>
              <a:t>Personal relationship in which a more experienced </a:t>
            </a:r>
            <a:r>
              <a:rPr lang="en-US" altLang="en-US" dirty="0" smtClean="0"/>
              <a:t>mentor acts </a:t>
            </a:r>
            <a:r>
              <a:rPr lang="en-US" altLang="en-US" dirty="0"/>
              <a:t>as a guide, role model, and sponsor of a less experienced </a:t>
            </a:r>
            <a:r>
              <a:rPr lang="fr-FR" altLang="en-US" dirty="0" smtClean="0"/>
              <a:t>protégé</a:t>
            </a:r>
          </a:p>
          <a:p>
            <a:r>
              <a:rPr lang="en-US" altLang="en-US" sz="2200" b="1" dirty="0" smtClean="0">
                <a:solidFill>
                  <a:srgbClr val="C00000"/>
                </a:solidFill>
              </a:rPr>
              <a:t>Mentor</a:t>
            </a:r>
            <a:r>
              <a:rPr lang="en-US" altLang="en-US" sz="2200" dirty="0" smtClean="0"/>
              <a:t>: </a:t>
            </a:r>
            <a:r>
              <a:rPr lang="en-US" altLang="en-US" sz="2200" dirty="0"/>
              <a:t>E</a:t>
            </a:r>
            <a:r>
              <a:rPr lang="en-US" altLang="en-US" sz="2200" dirty="0" smtClean="0"/>
              <a:t>xperienced person willing to take an individual under his or her wing</a:t>
            </a:r>
          </a:p>
          <a:p>
            <a:pPr lvl="1"/>
            <a:r>
              <a:rPr lang="en-US" altLang="en-US" sz="2000" dirty="0" smtClean="0"/>
              <a:t>Usually </a:t>
            </a:r>
            <a:r>
              <a:rPr lang="en-US" altLang="en-US" sz="2000" dirty="0"/>
              <a:t>someone 2 to 4 levels higher in an </a:t>
            </a:r>
            <a:r>
              <a:rPr lang="en-US" altLang="en-US" sz="2000" dirty="0" smtClean="0"/>
              <a:t>organization</a:t>
            </a:r>
          </a:p>
          <a:p>
            <a:pPr lvl="1"/>
            <a:r>
              <a:rPr lang="en-US" altLang="en-US" sz="2000" dirty="0" smtClean="0"/>
              <a:t>Provides </a:t>
            </a:r>
            <a:r>
              <a:rPr lang="fr-FR" altLang="en-US" sz="2000" dirty="0" smtClean="0"/>
              <a:t>protégés </a:t>
            </a:r>
            <a:r>
              <a:rPr lang="en-US" altLang="en-US" sz="2000" dirty="0" smtClean="0"/>
              <a:t>with knowledge</a:t>
            </a:r>
            <a:r>
              <a:rPr lang="en-US" altLang="en-US" sz="2000" dirty="0"/>
              <a:t>, advice, challenge, counsel, and support about career opportunities</a:t>
            </a:r>
            <a:r>
              <a:rPr lang="en-US" altLang="en-US" sz="2000" dirty="0" smtClean="0"/>
              <a:t>, organizational </a:t>
            </a:r>
            <a:r>
              <a:rPr lang="en-US" altLang="en-US" sz="2000" dirty="0"/>
              <a:t>strategy and policy, </a:t>
            </a:r>
            <a:r>
              <a:rPr lang="en-US" altLang="en-US" sz="2000" dirty="0" smtClean="0"/>
              <a:t>and office politics</a:t>
            </a:r>
            <a:endParaRPr lang="en-US" alt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Mentoring, 2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smtClean="0"/>
              <a:t>N</a:t>
            </a:r>
            <a:r>
              <a:rPr lang="en-US" altLang="en-US" sz="2400" dirty="0" smtClean="0"/>
              <a:t>ot the same as coaching because: </a:t>
            </a:r>
          </a:p>
          <a:p>
            <a:pPr marL="0" indent="0">
              <a:buNone/>
            </a:pPr>
            <a:endParaRPr lang="en-US" altLang="en-US" sz="2400" dirty="0" smtClean="0"/>
          </a:p>
          <a:p>
            <a:r>
              <a:rPr lang="en-US" altLang="en-US" sz="2200" dirty="0" smtClean="0"/>
              <a:t>It may not target specific development needs </a:t>
            </a:r>
          </a:p>
          <a:p>
            <a:r>
              <a:rPr lang="en-US" sz="2200" dirty="0" smtClean="0"/>
              <a:t>Guidance is provided by someone </a:t>
            </a:r>
            <a:r>
              <a:rPr lang="en-US" sz="2200" dirty="0"/>
              <a:t>several leadership levels higher in the organization </a:t>
            </a:r>
            <a:r>
              <a:rPr lang="en-US" sz="2200" dirty="0" smtClean="0"/>
              <a:t>and not the immediate supervisor</a:t>
            </a:r>
            <a:endParaRPr lang="en-US" altLang="en-US" sz="2200" dirty="0" smtClean="0"/>
          </a:p>
          <a:p>
            <a:r>
              <a:rPr lang="en-US" altLang="en-US" sz="2200" dirty="0" smtClean="0"/>
              <a:t>Mentor may not even be part of the organization</a:t>
            </a:r>
          </a:p>
          <a:p>
            <a:pPr marL="0" indent="0">
              <a:buNone/>
            </a:pPr>
            <a:endParaRPr lang="en-US" altLang="en-US" sz="2200" dirty="0" smtClean="0"/>
          </a:p>
          <a:p>
            <a:pPr marL="0" indent="0">
              <a:buNone/>
            </a:pPr>
            <a:r>
              <a:rPr lang="en-US" altLang="en-US" dirty="0" smtClean="0"/>
              <a:t>There are formal and informal mentoring programs</a:t>
            </a:r>
          </a:p>
          <a:p>
            <a:r>
              <a:rPr lang="en-US" altLang="en-US" sz="2200" dirty="0"/>
              <a:t>Informal mentoring occurs when a protégé and mentor build a long-term relationship based on friendship, similar interests, and mutual </a:t>
            </a:r>
            <a:r>
              <a:rPr lang="en-US" altLang="en-US" sz="2200" dirty="0" smtClean="0"/>
              <a:t>respect</a:t>
            </a:r>
            <a:endParaRPr lang="en-US" altLang="en-US" sz="2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Mentoring, 3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200" dirty="0" smtClean="0"/>
              <a:t>In a formal mentoring program, the organization assigns a relatively inexperienced but high-potential leader to a top executive in the company</a:t>
            </a:r>
            <a:endParaRPr lang="en-US" altLang="en-US" sz="2200" dirty="0"/>
          </a:p>
          <a:p>
            <a:pPr lvl="1"/>
            <a:r>
              <a:rPr lang="en-US" altLang="en-US" sz="2000" dirty="0"/>
              <a:t>O</a:t>
            </a:r>
            <a:r>
              <a:rPr lang="en-US" altLang="en-US" sz="2000" dirty="0" smtClean="0"/>
              <a:t>ften used to accelerate the development of female or minority protégés</a:t>
            </a:r>
          </a:p>
          <a:p>
            <a:pPr marL="0" indent="0">
              <a:buNone/>
            </a:pPr>
            <a:endParaRPr lang="en-US" altLang="en-US" sz="2400" dirty="0" smtClean="0"/>
          </a:p>
          <a:p>
            <a:pPr marL="0" indent="0">
              <a:buNone/>
            </a:pPr>
            <a:r>
              <a:rPr lang="en-US" altLang="en-US" sz="2400" dirty="0" smtClean="0"/>
              <a:t>Informal mentoring may be more effective than formal mentoring as it creates a stronger emotional bond and can last a lifetime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Building One's Own Leadership Self-Image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Not everyone wants to be a leader or believes he or she can be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Many people are selling themselves short</a:t>
            </a:r>
          </a:p>
          <a:p>
            <a:pPr marL="0" indent="0">
              <a:buNone/>
            </a:pPr>
            <a:endParaRPr lang="en-US" altLang="en-US" sz="2400" dirty="0" smtClean="0"/>
          </a:p>
          <a:p>
            <a:pPr marL="0" indent="0">
              <a:buNone/>
            </a:pPr>
            <a:r>
              <a:rPr lang="en-US" altLang="en-US" sz="2400" dirty="0" smtClean="0"/>
              <a:t>People who want to avoid the responsibilities of leadership should keep an open mind about the importance and pervasiveness of leadership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Summary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200"/>
              </a:spcBef>
              <a:spcAft>
                <a:spcPts val="0"/>
              </a:spcAft>
              <a:buNone/>
            </a:pPr>
            <a:r>
              <a:rPr lang="en-US" altLang="en-US" sz="2400" dirty="0" smtClean="0"/>
              <a:t>One way to add value to </a:t>
            </a:r>
            <a:r>
              <a:rPr lang="en-US" altLang="en-US" dirty="0" smtClean="0"/>
              <a:t>one's</a:t>
            </a:r>
            <a:r>
              <a:rPr lang="en-US" altLang="en-US" sz="2400" dirty="0" smtClean="0"/>
              <a:t> leadership courses and experiences is by applying the action, observation, and reflection model</a:t>
            </a:r>
          </a:p>
          <a:p>
            <a:pPr marL="0" indent="0" eaLnBrk="1" hangingPunct="1">
              <a:spcBef>
                <a:spcPts val="200"/>
              </a:spcBef>
              <a:spcAft>
                <a:spcPts val="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200"/>
              </a:spcBef>
              <a:spcAft>
                <a:spcPts val="0"/>
              </a:spcAft>
              <a:buNone/>
            </a:pPr>
            <a:r>
              <a:rPr lang="en-US" altLang="en-US" sz="2400" dirty="0" smtClean="0"/>
              <a:t>To become a better leader, one must seek challenges and try to make the best of any leadership opportunity</a:t>
            </a:r>
          </a:p>
          <a:p>
            <a:pPr marL="0" indent="0" eaLnBrk="1" hangingPunct="1">
              <a:spcBef>
                <a:spcPts val="20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dirty="0" smtClean="0"/>
              <a:t>Behavior </a:t>
            </a:r>
            <a:r>
              <a:rPr lang="en-US" dirty="0"/>
              <a:t>change efforts are most successful if some formal system or process of behavioral change is put into </a:t>
            </a:r>
            <a:r>
              <a:rPr lang="en-US" dirty="0" smtClean="0"/>
              <a:t>place </a:t>
            </a: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en-US" sz="2200" dirty="0" smtClean="0"/>
              <a:t>Systems </a:t>
            </a:r>
            <a:r>
              <a:rPr lang="en-US" sz="2200" dirty="0"/>
              <a:t>include action learning, development planning, informal and formal coaching programs, and mentorships </a:t>
            </a:r>
            <a:endParaRPr lang="en-US" sz="2200" dirty="0" smtClean="0"/>
          </a:p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endParaRPr lang="en-US" sz="2200" dirty="0" smtClean="0"/>
          </a:p>
          <a:p>
            <a:pPr marL="0" indent="0">
              <a:spcBef>
                <a:spcPts val="200"/>
              </a:spcBef>
              <a:spcAft>
                <a:spcPts val="0"/>
              </a:spcAft>
              <a:buNone/>
            </a:pPr>
            <a:r>
              <a:rPr lang="en-US" dirty="0" smtClean="0"/>
              <a:t>Leaders can help </a:t>
            </a:r>
            <a:r>
              <a:rPr lang="en-US" dirty="0"/>
              <a:t>their followers with behavioral change through coaching or mentoring </a:t>
            </a:r>
            <a:r>
              <a:rPr lang="en-US" dirty="0" smtClean="0"/>
              <a:t>programs </a:t>
            </a:r>
            <a:endParaRPr lang="en-US" altLang="en-US" sz="2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2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      Figure </a:t>
            </a:r>
            <a:r>
              <a:rPr lang="en-US" sz="3200" dirty="0"/>
              <a:t>2.1: The Spiral of </a:t>
            </a:r>
            <a:r>
              <a:rPr lang="en-US" sz="3200" dirty="0" smtClean="0"/>
              <a:t>Experience</a:t>
            </a:r>
            <a:r>
              <a:rPr lang="en-IN" sz="3200" dirty="0" smtClean="0"/>
              <a:t>, Appendix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 eaLnBrk="0" fontAlgn="base" hangingPunct="0">
              <a:spcBef>
                <a:spcPct val="30000"/>
              </a:spcBef>
              <a:spcAft>
                <a:spcPct val="0"/>
              </a:spcAft>
              <a:buNone/>
              <a:defRPr/>
            </a:pPr>
            <a:r>
              <a:rPr lang="en-US" dirty="0"/>
              <a:t>The spiral begins at the center and moves outward. Three </a:t>
            </a:r>
            <a:r>
              <a:rPr lang="en-US" dirty="0" smtClean="0"/>
              <a:t>arrows </a:t>
            </a:r>
            <a:r>
              <a:rPr lang="en-US" dirty="0"/>
              <a:t>originate from the center and point outward to the top-left, top-right, and bottom portions of the exhibit. All three arrows are labeled experience. The content on the top of the spiral reads action: what did you do? The content on the bottom-left side of the spiral reads reflection: how do you look at it now? And how do you feel about it now? The content on the bottom-right side of the spiral is labeled observation: what happened? results and impact on others.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791200" y="6019800"/>
            <a:ext cx="3048000" cy="152400"/>
          </a:xfrm>
        </p:spPr>
        <p:txBody>
          <a:bodyPr/>
          <a:lstStyle/>
          <a:p>
            <a:r>
              <a:rPr lang="en-US" dirty="0" smtClean="0">
                <a:hlinkClick r:id="rId2" action="ppaction://hlinksldjump"/>
              </a:rPr>
              <a:t>Jump back to </a:t>
            </a:r>
            <a:r>
              <a:rPr lang="en-US" dirty="0">
                <a:hlinkClick r:id="rId2" action="ppaction://hlinksldjump"/>
              </a:rPr>
              <a:t>Figure 2.1: The Spiral of Experience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61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	The Action, Observation, and Reflection Model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dirty="0" smtClean="0"/>
              <a:t>Shows </a:t>
            </a:r>
            <a:r>
              <a:rPr lang="en-US" altLang="en-US" dirty="0"/>
              <a:t>that leadership development is enhanced when the experience involves </a:t>
            </a:r>
            <a:r>
              <a:rPr lang="en-US" altLang="en-US" dirty="0" smtClean="0"/>
              <a:t>the following processes: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Action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Observation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Reflection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2600" b="1" dirty="0" smtClean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b="1" dirty="0" smtClean="0">
                <a:solidFill>
                  <a:srgbClr val="C00000"/>
                </a:solidFill>
              </a:rPr>
              <a:t>Spiral </a:t>
            </a:r>
            <a:r>
              <a:rPr lang="en-US" altLang="en-US" b="1" dirty="0">
                <a:solidFill>
                  <a:srgbClr val="C00000"/>
                </a:solidFill>
              </a:rPr>
              <a:t>of </a:t>
            </a:r>
            <a:r>
              <a:rPr lang="en-US" altLang="en-US" b="1" dirty="0" smtClean="0">
                <a:solidFill>
                  <a:srgbClr val="C00000"/>
                </a:solidFill>
              </a:rPr>
              <a:t>experience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dirty="0" smtClean="0"/>
              <a:t>Most productive way to develop as a leader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62786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Figure 2.1: The Spiral of Experience</a:t>
            </a:r>
          </a:p>
        </p:txBody>
      </p:sp>
      <p:pic>
        <p:nvPicPr>
          <p:cNvPr id="4" name="Picture 3" descr="The figure illustrates the spiral of experience. 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1447800"/>
            <a:ext cx="6934200" cy="420113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943600" y="5791200"/>
            <a:ext cx="3048000" cy="152400"/>
          </a:xfrm>
        </p:spPr>
        <p:txBody>
          <a:bodyPr/>
          <a:lstStyle/>
          <a:p>
            <a:r>
              <a:rPr lang="en-US" dirty="0" smtClean="0">
                <a:hlinkClick r:id="rId4" action="ppaction://hlinksldjump"/>
              </a:rPr>
              <a:t>Jump to</a:t>
            </a:r>
            <a:r>
              <a:rPr lang="en-US" dirty="0">
                <a:hlinkClick r:id="rId4" action="ppaction://hlinksldjump"/>
              </a:rPr>
              <a:t> Figure 2.1: The Spiral of Experience</a:t>
            </a:r>
            <a:r>
              <a:rPr lang="en-IN" dirty="0">
                <a:hlinkClick r:id="rId4" action="ppaction://hlinksldjump"/>
              </a:rPr>
              <a:t>, Appendix</a:t>
            </a:r>
            <a:r>
              <a:rPr lang="en-US" dirty="0" smtClean="0">
                <a:hlinkClick r:id="rId4" action="ppaction://hlinksldjump"/>
              </a:rPr>
              <a:t> 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	Key Role of Perception in the Spiral of Experience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 smtClean="0"/>
              <a:t>Experience depends on what events happen to </a:t>
            </a:r>
            <a:r>
              <a:rPr lang="en-US" altLang="en-US" dirty="0" smtClean="0"/>
              <a:t>one</a:t>
            </a:r>
            <a:r>
              <a:rPr lang="en-US" altLang="en-US" sz="2400" dirty="0" smtClean="0"/>
              <a:t> and how </a:t>
            </a:r>
            <a:r>
              <a:rPr lang="en-US" altLang="en-US" dirty="0" smtClean="0"/>
              <a:t>one</a:t>
            </a:r>
            <a:r>
              <a:rPr lang="en-US" altLang="en-US" sz="2400" dirty="0" smtClean="0"/>
              <a:t> perceives those events</a:t>
            </a:r>
          </a:p>
          <a:p>
            <a:r>
              <a:rPr lang="en-US" altLang="en-US" sz="2400" dirty="0" smtClean="0"/>
              <a:t>Perception affects all three phases of the action, observation, and reflection or A O R model</a:t>
            </a:r>
          </a:p>
          <a:p>
            <a:r>
              <a:rPr lang="en-US" altLang="en-US" sz="2400" dirty="0" smtClean="0"/>
              <a:t>People actively shape and construct their experiences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Perception and Observation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5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Observation and perception both deal with attending to events around a person</a:t>
            </a:r>
          </a:p>
          <a:p>
            <a:pPr>
              <a:spcBef>
                <a:spcPts val="500"/>
              </a:spcBef>
              <a:spcAft>
                <a:spcPts val="600"/>
              </a:spcAft>
            </a:pPr>
            <a:r>
              <a:rPr lang="en-US" altLang="en-US" sz="2200" dirty="0" smtClean="0"/>
              <a:t>People are selective in what they attend to and what they perceive</a:t>
            </a:r>
          </a:p>
          <a:p>
            <a:pPr marL="0" indent="0" eaLnBrk="1" hangingPunct="1">
              <a:spcBef>
                <a:spcPts val="500"/>
              </a:spcBef>
              <a:spcAft>
                <a:spcPts val="600"/>
              </a:spcAft>
              <a:buNone/>
            </a:pPr>
            <a:endParaRPr lang="en-US" altLang="en-US" sz="2400" b="1" dirty="0" smtClean="0"/>
          </a:p>
          <a:p>
            <a:pPr marL="0" indent="0" eaLnBrk="1" hangingPunct="1">
              <a:spcBef>
                <a:spcPts val="500"/>
              </a:spcBef>
              <a:spcAft>
                <a:spcPts val="600"/>
              </a:spcAft>
              <a:buNone/>
            </a:pPr>
            <a:r>
              <a:rPr lang="en-US" altLang="en-US" sz="2400" b="1" dirty="0" smtClean="0">
                <a:solidFill>
                  <a:srgbClr val="C00000"/>
                </a:solidFill>
              </a:rPr>
              <a:t>Perceptual sets</a:t>
            </a:r>
            <a:r>
              <a:rPr lang="en-US" altLang="en-US" sz="2400" dirty="0" smtClean="0">
                <a:solidFill>
                  <a:srgbClr val="C00000"/>
                </a:solidFill>
              </a:rPr>
              <a:t> </a:t>
            </a:r>
            <a:r>
              <a:rPr lang="en-US" altLang="en-US" sz="2400" dirty="0" smtClean="0"/>
              <a:t>can influence any of one’s senses</a:t>
            </a:r>
          </a:p>
          <a:p>
            <a:pPr>
              <a:spcBef>
                <a:spcPts val="500"/>
              </a:spcBef>
              <a:spcAft>
                <a:spcPts val="600"/>
              </a:spcAft>
            </a:pPr>
            <a:r>
              <a:rPr lang="en-US" altLang="en-US" sz="2200" dirty="0" smtClean="0"/>
              <a:t>Tendency or bias to perceive one thing and not another</a:t>
            </a:r>
          </a:p>
          <a:p>
            <a:pPr>
              <a:spcBef>
                <a:spcPts val="500"/>
              </a:spcBef>
              <a:spcAft>
                <a:spcPts val="600"/>
              </a:spcAft>
            </a:pPr>
            <a:r>
              <a:rPr lang="en-US" altLang="en-US" sz="2200" dirty="0" smtClean="0"/>
              <a:t>Feelings, needs, prior experiences, and expectations can all trigger a perceptual set</a:t>
            </a:r>
          </a:p>
          <a:p>
            <a:pPr marL="0" indent="0">
              <a:spcBef>
                <a:spcPts val="500"/>
              </a:spcBef>
              <a:spcAft>
                <a:spcPts val="600"/>
              </a:spcAft>
              <a:buNone/>
            </a:pPr>
            <a:endParaRPr lang="en-US" altLang="en-US" sz="2200" dirty="0"/>
          </a:p>
          <a:p>
            <a:pPr marL="0" indent="0">
              <a:spcBef>
                <a:spcPts val="500"/>
              </a:spcBef>
              <a:spcAft>
                <a:spcPts val="600"/>
              </a:spcAft>
              <a:buNone/>
            </a:pPr>
            <a:r>
              <a:rPr lang="en-US" altLang="en-US" dirty="0"/>
              <a:t>Stereotypes about gender, race, and the like represent powerful impediments to learning because they function as filters that distort one’s </a:t>
            </a:r>
            <a:r>
              <a:rPr lang="en-US" altLang="en-US" dirty="0" smtClean="0"/>
              <a:t>observations</a:t>
            </a:r>
            <a:endParaRPr lang="en-US" altLang="en-US" sz="22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Perception and Reflection, 1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 smtClean="0"/>
              <a:t>Perception influences reflection</a:t>
            </a:r>
          </a:p>
          <a:p>
            <a:pPr>
              <a:lnSpc>
                <a:spcPct val="90000"/>
              </a:lnSpc>
            </a:pPr>
            <a:r>
              <a:rPr lang="en-US" altLang="en-US" sz="2200" dirty="0" smtClean="0"/>
              <a:t>Reflection is how humans interpret their observations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400" dirty="0" smtClean="0">
              <a:solidFill>
                <a:srgbClr val="00B050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en-US" sz="2400" dirty="0" smtClean="0"/>
              <a:t>Perception is inherently an interpretive, or a meaning-making, activity, of which attribution is an important aspect</a:t>
            </a:r>
          </a:p>
          <a:p>
            <a:pPr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C00000"/>
                </a:solidFill>
              </a:rPr>
              <a:t>Attributions</a:t>
            </a:r>
            <a:r>
              <a:rPr lang="en-US" altLang="en-US" sz="2200" dirty="0" smtClean="0">
                <a:solidFill>
                  <a:srgbClr val="C00000"/>
                </a:solidFill>
              </a:rPr>
              <a:t>: </a:t>
            </a:r>
            <a:r>
              <a:rPr lang="en-US" altLang="en-US" sz="2200" dirty="0" smtClean="0"/>
              <a:t>Explanations that one develops for the characteristics, behaviors, or actions he or she attends to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2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dirty="0" smtClean="0"/>
              <a:t>Factors that affect the attribution process</a:t>
            </a:r>
          </a:p>
          <a:p>
            <a:pPr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C00000"/>
                </a:solidFill>
              </a:rPr>
              <a:t>Fundamental attribution error: </a:t>
            </a:r>
            <a:r>
              <a:rPr lang="en-US" altLang="en-US" sz="2200" dirty="0" smtClean="0"/>
              <a:t>Tendency to overestimate the dispositional causes of behavior and underestimate the environmental causes when others fail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 smtClean="0"/>
              <a:t>Perception and Reflection, 2</a:t>
            </a:r>
            <a:endParaRPr lang="en-US" altLang="en-US" sz="3000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b="1" dirty="0">
                <a:solidFill>
                  <a:srgbClr val="C00000"/>
                </a:solidFill>
              </a:rPr>
              <a:t>S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elf-serving bias</a:t>
            </a:r>
            <a:r>
              <a:rPr lang="en-US" altLang="en-US" sz="2200" dirty="0" smtClean="0">
                <a:solidFill>
                  <a:srgbClr val="C00000"/>
                </a:solidFill>
              </a:rPr>
              <a:t>: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 </a:t>
            </a:r>
            <a:r>
              <a:rPr lang="en-US" altLang="en-US" sz="2200" dirty="0"/>
              <a:t>T</a:t>
            </a:r>
            <a:r>
              <a:rPr lang="en-US" altLang="en-US" sz="2200" dirty="0" smtClean="0"/>
              <a:t>endency to make external attributions for one’s own failures and make internal attributions for one’s own successes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</a:pPr>
            <a:r>
              <a:rPr lang="en-US" altLang="en-US" sz="2200" b="1" dirty="0">
                <a:solidFill>
                  <a:srgbClr val="C00000"/>
                </a:solidFill>
              </a:rPr>
              <a:t>A</a:t>
            </a:r>
            <a:r>
              <a:rPr lang="en-US" altLang="en-US" sz="2200" b="1" dirty="0" smtClean="0">
                <a:solidFill>
                  <a:srgbClr val="C00000"/>
                </a:solidFill>
              </a:rPr>
              <a:t>ctor or observer difference</a:t>
            </a:r>
            <a:r>
              <a:rPr lang="en-US" altLang="en-US" sz="2200" dirty="0" smtClean="0">
                <a:solidFill>
                  <a:srgbClr val="C00000"/>
                </a:solidFill>
              </a:rPr>
              <a:t>: </a:t>
            </a:r>
            <a:r>
              <a:rPr lang="en-US" altLang="en-US" sz="2200" dirty="0"/>
              <a:t>R</a:t>
            </a:r>
            <a:r>
              <a:rPr lang="en-US" altLang="en-US" sz="2200" dirty="0" smtClean="0"/>
              <a:t>efers to the fact that people who are observing an action are much more likely than the actor to make the fundamental attribution error</a:t>
            </a:r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endParaRPr lang="en-US" altLang="en-US" sz="2400" dirty="0" smtClean="0"/>
          </a:p>
          <a:p>
            <a:pPr marL="0" indent="0" eaLnBrk="1" hangingPunct="1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en-US" sz="2400" dirty="0" smtClean="0"/>
              <a:t>Apart from perception and attribution, reflection also involves higher functions like evaluation and judgment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2 - &amp;quot;Leader Development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The Action-Observation-Reflection Model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The Spiral of Experience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The Key Role of Perception in the Spiral of Experience&amp;quot;&quot;/&gt;&lt;property id=&quot;20307&quot; value=&quot;265&quot;/&gt;&lt;/object&gt;&lt;object type=&quot;3&quot; unique_id=&quot;10009&quot;&gt;&lt;property id=&quot;20148&quot; value=&quot;5&quot;/&gt;&lt;property id=&quot;20300&quot; value=&quot;Slide 6 - &amp;quot;Perception and Observation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Perception and Reflection&amp;quot;&quot;/&gt;&lt;property id=&quot;20307&quot; value=&quot;263&quot;/&gt;&lt;/object&gt;&lt;object type=&quot;3&quot; unique_id=&quot;10011&quot;&gt;&lt;property id=&quot;20148&quot; value=&quot;5&quot;/&gt;&lt;property id=&quot;20300&quot; value=&quot;Slide 8 - &amp;quot;Perception and Reflection (continued)&amp;quot;&quot;/&gt;&lt;property id=&quot;20307&quot; value=&quot;262&quot;/&gt;&lt;/object&gt;&lt;object type=&quot;3&quot; unique_id=&quot;10012&quot;&gt;&lt;property id=&quot;20148&quot; value=&quot;5&quot;/&gt;&lt;property id=&quot;20300&quot; value=&quot;Slide 9 - &amp;quot;Perception and Action&amp;quot;&quot;/&gt;&lt;property id=&quot;20307&quot; value=&quot;261&quot;/&gt;&lt;/object&gt;&lt;object type=&quot;3&quot; unique_id=&quot;10013&quot;&gt;&lt;property id=&quot;20148&quot; value=&quot;5&quot;/&gt;&lt;property id=&quot;20300&quot; value=&quot;Slide 10 - &amp;quot;The Role of Expectations in Social Interaction&amp;quot;&quot;/&gt;&lt;property id=&quot;20307&quot; value=&quot;260&quot;/&gt;&lt;/object&gt;&lt;object type=&quot;3&quot; unique_id=&quot;10014&quot;&gt;&lt;property id=&quot;20148&quot; value=&quot;5&quot;/&gt;&lt;property id=&quot;20300&quot; value=&quot;Slide 11 - &amp;quot;Reflection and Leadership Development&amp;quot;&quot;/&gt;&lt;property id=&quot;20307&quot; value=&quot;266&quot;/&gt;&lt;/object&gt;&lt;object type=&quot;3&quot; unique_id=&quot;10015&quot;&gt;&lt;property id=&quot;20148&quot; value=&quot;5&quot;/&gt;&lt;property id=&quot;20300&quot; value=&quot;Slide 12 - &amp;quot;Single and Double-Loop Learning&amp;quot;&quot;/&gt;&lt;property id=&quot;20307&quot; value=&quot;267&quot;/&gt;&lt;/object&gt;&lt;object type=&quot;3&quot; unique_id=&quot;10016&quot;&gt;&lt;property id=&quot;20148&quot; value=&quot;5&quot;/&gt;&lt;property id=&quot;20300&quot; value=&quot;Slide 13 - &amp;quot;Leadership Development through Experience&amp;quot;&quot;/&gt;&lt;property id=&quot;20307&quot; value=&quot;269&quot;/&gt;&lt;/object&gt;&lt;object type=&quot;3&quot; unique_id=&quot;10017&quot;&gt;&lt;property id=&quot;20148&quot; value=&quot;5&quot;/&gt;&lt;property id=&quot;20300&quot; value=&quot;Slide 14 - &amp;quot;The People You Work With&amp;quot;&quot;/&gt;&lt;property id=&quot;20307&quot; value=&quot;270&quot;/&gt;&lt;/object&gt;&lt;object type=&quot;3&quot; unique_id=&quot;10018&quot;&gt;&lt;property id=&quot;20148&quot; value=&quot;5&quot;/&gt;&lt;property id=&quot;20300&quot; value=&quot;Slide 15 - &amp;quot;“Going against the grain”&amp;quot;&quot;/&gt;&lt;property id=&quot;20307&quot; value=&quot;271&quot;/&gt;&lt;/object&gt;&lt;object type=&quot;3&quot; unique_id=&quot;10019&quot;&gt;&lt;property id=&quot;20148&quot; value=&quot;5&quot;/&gt;&lt;property id=&quot;20300&quot; value=&quot;Slide 16 - &amp;quot;Making the Most of Your Leadership Experiences: &amp;#x0D;&amp;#x0A;Learning to Learn from Experience&amp;quot;&quot;/&gt;&lt;property id=&quot;20307&quot; value=&quot;272&quot;/&gt;&lt;/object&gt;&lt;object type=&quot;3&quot; unique_id=&quot;10020&quot;&gt;&lt;property id=&quot;20148&quot; value=&quot;5&quot;/&gt;&lt;property id=&quot;20300&quot; value=&quot;Slide 17 - &amp;quot;University Courses in Leadership&amp;quot;&quot;/&gt;&lt;property id=&quot;20307&quot; value=&quot;276&quot;/&gt;&lt;/object&gt;&lt;object type=&quot;3&quot; unique_id=&quot;10021&quot;&gt;&lt;property id=&quot;20148&quot; value=&quot;5&quot;/&gt;&lt;property id=&quot;20300&quot; value=&quot;Slide 18 - &amp;quot;College-based and Organization-Based Leadership Training Programs&amp;quot;&quot;/&gt;&lt;property id=&quot;20307&quot; value=&quot;277&quot;/&gt;&lt;/object&gt;&lt;object type=&quot;3&quot; unique_id=&quot;10022&quot;&gt;&lt;property id=&quot;20148&quot; value=&quot;5&quot;/&gt;&lt;property id=&quot;20300&quot; value=&quot;Slide 19 - &amp;quot;Organization-Based Leadership Training Programs&amp;quot;&quot;/&gt;&lt;property id=&quot;20307&quot; value=&quot;282&quot;/&gt;&lt;/object&gt;&lt;object type=&quot;3&quot; unique_id=&quot;10023&quot;&gt;&lt;property id=&quot;20148&quot; value=&quot;5&quot;/&gt;&lt;property id=&quot;20300&quot; value=&quot;Slide 20 - &amp;quot;Level Specific Content In Organization-Based Leadership Training Programs&amp;quot;&quot;/&gt;&lt;property id=&quot;20307&quot; value=&quot;284&quot;/&gt;&lt;/object&gt;&lt;object type=&quot;3&quot; unique_id=&quot;10024&quot;&gt;&lt;property id=&quot;20148&quot; value=&quot;5&quot;/&gt;&lt;property id=&quot;20300&quot; value=&quot;Slide 21 - &amp;quot;Level Specific Content In Organization-Based Leadership Training Programs&amp;quot;&quot;/&gt;&lt;property id=&quot;20307&quot; value=&quot;285&quot;/&gt;&lt;/object&gt;&lt;object type=&quot;3&quot; unique_id=&quot;10025&quot;&gt;&lt;property id=&quot;20148&quot; value=&quot;5&quot;/&gt;&lt;property id=&quot;20300&quot; value=&quot;Slide 22 - &amp;quot;Leadership Training Programs&amp;quot;&quot;/&gt;&lt;property id=&quot;20307&quot; value=&quot;278&quot;/&gt;&lt;/object&gt;&lt;object type=&quot;3&quot; unique_id=&quot;10026&quot;&gt;&lt;property id=&quot;20148&quot; value=&quot;5&quot;/&gt;&lt;property id=&quot;20300&quot; value=&quot;Slide 23 - &amp;quot;Innovative Approaches to Leadership Development&amp;quot;&quot;/&gt;&lt;property id=&quot;20307&quot; value=&quot;286&quot;/&gt;&lt;/object&gt;&lt;object type=&quot;3&quot; unique_id=&quot;10027&quot;&gt;&lt;property id=&quot;20148&quot; value=&quot;5&quot;/&gt;&lt;property id=&quot;20300&quot; value=&quot;Slide 24 - &amp;quot;Building Your Leadership Self-Image&amp;quot;&quot;/&gt;&lt;property id=&quot;20307&quot; value=&quot;279&quot;/&gt;&lt;/object&gt;&lt;object type=&quot;3&quot; unique_id=&quot;10028&quot;&gt;&lt;property id=&quot;20148&quot; value=&quot;5&quot;/&gt;&lt;property id=&quot;20300&quot; value=&quot;Slide 25 - &amp;quot;Summary&amp;quot;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MHHE_Accessible_PPT_Template-v3">
  <a:themeElements>
    <a:clrScheme name="Custom 30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000000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ABAF118341F49B3F97BCD1E57DDE2" ma:contentTypeVersion="6" ma:contentTypeDescription="Create a new document." ma:contentTypeScope="" ma:versionID="4796dbcb31bea3d0fd02e4ee949330af">
  <xsd:schema xmlns:xsd="http://www.w3.org/2001/XMLSchema" xmlns:xs="http://www.w3.org/2001/XMLSchema" xmlns:p="http://schemas.microsoft.com/office/2006/metadata/properties" xmlns:ns2="3b891efd-a537-4e57-a9a6-7bde74ae8a20" xmlns:ns3="aa4f5ada-9d1d-46d6-b705-f2cf90d05a91" targetNamespace="http://schemas.microsoft.com/office/2006/metadata/properties" ma:root="true" ma:fieldsID="7776fb78729b9f75e026cc4e6f0874e2" ns2:_="" ns3:_="">
    <xsd:import namespace="3b891efd-a537-4e57-a9a6-7bde74ae8a20"/>
    <xsd:import namespace="aa4f5ada-9d1d-46d6-b705-f2cf90d05a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Dat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891efd-a537-4e57-a9a6-7bde74ae8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f5ada-9d1d-46d6-b705-f2cf90d05a91" elementFormDefault="qualified">
    <xsd:import namespace="http://schemas.microsoft.com/office/2006/documentManagement/types"/>
    <xsd:import namespace="http://schemas.microsoft.com/office/infopath/2007/PartnerControls"/>
    <xsd:element name="Date" ma:index="10" nillable="true" ma:displayName="Date" ma:format="DateOnly" ma:internalName="Date">
      <xsd:simpleType>
        <xsd:restriction base="dms:DateTime"/>
      </xsd:simpleType>
    </xsd:element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aa4f5ada-9d1d-46d6-b705-f2cf90d05a91" xsi:nil="true"/>
  </documentManagement>
</p:properties>
</file>

<file path=customXml/itemProps1.xml><?xml version="1.0" encoding="utf-8"?>
<ds:datastoreItem xmlns:ds="http://schemas.openxmlformats.org/officeDocument/2006/customXml" ds:itemID="{2C880B31-499A-45F6-9E63-193F5CA64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44B441-CA5E-4136-BBB3-28F5561EB7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891efd-a537-4e57-a9a6-7bde74ae8a20"/>
    <ds:schemaRef ds:uri="aa4f5ada-9d1d-46d6-b705-f2cf90d05a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E313410-DFE1-46F5-9E47-9355919D86AE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3b891efd-a537-4e57-a9a6-7bde74ae8a20"/>
    <ds:schemaRef ds:uri="aa4f5ada-9d1d-46d6-b705-f2cf90d05a91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19872</TotalTime>
  <Words>2052</Words>
  <Application>Microsoft Office PowerPoint</Application>
  <PresentationFormat>On-screen Show (4:3)</PresentationFormat>
  <Paragraphs>213</Paragraphs>
  <Slides>36</Slides>
  <Notes>2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ArumSans Bold</vt:lpstr>
      <vt:lpstr>ArumSans Regular</vt:lpstr>
      <vt:lpstr>Calibri</vt:lpstr>
      <vt:lpstr>Times</vt:lpstr>
      <vt:lpstr>Times New Roman</vt:lpstr>
      <vt:lpstr>1_MHHE_Accessible_PPT_Template-v3</vt:lpstr>
      <vt:lpstr>Chapter 2</vt:lpstr>
      <vt:lpstr>Chapter Outline</vt:lpstr>
      <vt:lpstr>Leader Development</vt:lpstr>
      <vt:lpstr> The Action, Observation, and Reflection Model</vt:lpstr>
      <vt:lpstr>Figure 2.1: The Spiral of Experience</vt:lpstr>
      <vt:lpstr> Key Role of Perception in the Spiral of Experience</vt:lpstr>
      <vt:lpstr>Perception and Observation</vt:lpstr>
      <vt:lpstr>Perception and Reflection, 1</vt:lpstr>
      <vt:lpstr>Perception and Reflection, 2</vt:lpstr>
      <vt:lpstr>Perception and Action</vt:lpstr>
      <vt:lpstr>Reflection and Leadership Development</vt:lpstr>
      <vt:lpstr>Fundamental Archetypes of Leadership </vt:lpstr>
      <vt:lpstr>Single- and Double-Loop Learning</vt:lpstr>
      <vt:lpstr>         Making the Most of One's Leadership Experiences: Learning to Learn from Experience</vt:lpstr>
      <vt:lpstr>Leader Development in College, 1</vt:lpstr>
      <vt:lpstr>Leader Development in College, 2</vt:lpstr>
      <vt:lpstr>      Leader Development in Organizational Settings, 1 </vt:lpstr>
      <vt:lpstr>      Leader Development in Organizational Settings, 2</vt:lpstr>
      <vt:lpstr>       Leader Development in Organizational Settings, 2</vt:lpstr>
      <vt:lpstr>       Leader Development in Organizational Settings, 3</vt:lpstr>
      <vt:lpstr>      Leader Development in Organizational Settings, 4</vt:lpstr>
      <vt:lpstr>Training Programs and Action Learning</vt:lpstr>
      <vt:lpstr>Development Planning, 1</vt:lpstr>
      <vt:lpstr>Development Planning, 2</vt:lpstr>
      <vt:lpstr>Coaching, 1</vt:lpstr>
      <vt:lpstr>Peterson and Hicks: Steps in Informal Coaching</vt:lpstr>
      <vt:lpstr>Informal Coaching</vt:lpstr>
      <vt:lpstr>Features of Formal Coaching, 1</vt:lpstr>
      <vt:lpstr>Features of Formal Coaching, 2</vt:lpstr>
      <vt:lpstr>Mentoring, 1</vt:lpstr>
      <vt:lpstr>Mentoring, 2</vt:lpstr>
      <vt:lpstr>Mentoring, 3</vt:lpstr>
      <vt:lpstr>Building One's Own Leadership Self-Image</vt:lpstr>
      <vt:lpstr>Summary</vt:lpstr>
      <vt:lpstr>APPENDIX</vt:lpstr>
      <vt:lpstr>      Figure 2.1: The Spiral of Experience, Appendix</vt:lpstr>
    </vt:vector>
  </TitlesOfParts>
  <Company>McGraw-Hill/Irwin - The McGraw Hill Companies, Inc.</Company>
  <LinksUpToDate>false</LinksUpToDate>
  <SharedDoc>false</SharedDoc>
  <HyperlinkBase>assets/\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edit Master title style</dc:title>
  <dc:creator>Content-Vista</dc:creator>
  <cp:lastModifiedBy>Bhavana Balaji</cp:lastModifiedBy>
  <cp:revision>1571</cp:revision>
  <dcterms:created xsi:type="dcterms:W3CDTF">2001-08-07T02:25:44Z</dcterms:created>
  <dcterms:modified xsi:type="dcterms:W3CDTF">2018-01-19T09:27:14Z</dcterms:modified>
</cp:coreProperties>
</file>